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9" r:id="rId3"/>
    <p:sldId id="289" r:id="rId4"/>
    <p:sldId id="257" r:id="rId5"/>
    <p:sldId id="283" r:id="rId6"/>
    <p:sldId id="280" r:id="rId7"/>
    <p:sldId id="286" r:id="rId8"/>
    <p:sldId id="285" r:id="rId9"/>
    <p:sldId id="287" r:id="rId10"/>
    <p:sldId id="288" r:id="rId1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84CC"/>
    <a:srgbClr val="03136A"/>
    <a:srgbClr val="35759D"/>
    <a:srgbClr val="35B19D"/>
    <a:srgbClr val="000000"/>
    <a:srgbClr val="FFFF00"/>
    <a:srgbClr val="B3D3EA"/>
    <a:srgbClr val="78AD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279" autoAdjust="0"/>
    <p:restoredTop sz="95596" autoAdjust="0"/>
  </p:normalViewPr>
  <p:slideViewPr>
    <p:cSldViewPr>
      <p:cViewPr>
        <p:scale>
          <a:sx n="48" d="100"/>
          <a:sy n="48" d="100"/>
        </p:scale>
        <p:origin x="-12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1B51C1-9C6E-40A7-9FE8-DEF38566341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7EF16C-90EB-490B-B70F-469FD3020056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61ECA0-2011-4CAE-AFF5-AD4F617F41C9}" type="slidenum">
              <a:rPr lang="en-US"/>
              <a:pPr/>
              <a:t>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9D1A97-34B4-4EF9-BA88-A3B114694C86}" type="slidenum">
              <a:rPr lang="en-US"/>
              <a:pPr/>
              <a:t>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61ECA0-2011-4CAE-AFF5-AD4F617F41C9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61ECA0-2011-4CAE-AFF5-AD4F617F41C9}" type="slidenum">
              <a:rPr lang="en-US"/>
              <a:pPr/>
              <a:t>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61ECA0-2011-4CAE-AFF5-AD4F617F41C9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61ECA0-2011-4CAE-AFF5-AD4F617F41C9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61ECA0-2011-4CAE-AFF5-AD4F617F41C9}" type="slidenum">
              <a:rPr lang="en-US"/>
              <a:pPr/>
              <a:t>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1025" y="2162175"/>
            <a:ext cx="7772400" cy="7048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1025" y="2847975"/>
            <a:ext cx="7772400" cy="6858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1676400"/>
            <a:ext cx="18288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676400"/>
            <a:ext cx="53340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682875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682875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6764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682875"/>
            <a:ext cx="73152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9300" y="2162175"/>
            <a:ext cx="4648200" cy="685800"/>
          </a:xfrm>
        </p:spPr>
        <p:txBody>
          <a:bodyPr/>
          <a:lstStyle/>
          <a:p>
            <a:r>
              <a:rPr lang="hr-HR" sz="3200" dirty="0" smtClean="0"/>
              <a:t>Take Action project </a:t>
            </a:r>
            <a:endParaRPr lang="en-US" sz="3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1050" y="2847975"/>
            <a:ext cx="4629150" cy="657225"/>
          </a:xfrm>
        </p:spPr>
        <p:txBody>
          <a:bodyPr/>
          <a:lstStyle/>
          <a:p>
            <a:r>
              <a:rPr lang="hr-HR" sz="2000" dirty="0" smtClean="0"/>
              <a:t>mart, april 2020</a:t>
            </a:r>
          </a:p>
          <a:p>
            <a:r>
              <a:rPr lang="hr-HR" sz="2000" dirty="0"/>
              <a:t>t</a:t>
            </a:r>
            <a:r>
              <a:rPr lang="hr-HR" sz="2000" dirty="0" smtClean="0"/>
              <a:t>okom Covida 9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41148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bg1"/>
                </a:solidFill>
                <a:latin typeface="+mn-lt"/>
              </a:rPr>
              <a:t>Podrška  - </a:t>
            </a:r>
            <a:r>
              <a:rPr lang="hr-HR" sz="2000" dirty="0" smtClean="0">
                <a:solidFill>
                  <a:schemeClr val="bg1"/>
                </a:solidFill>
              </a:rPr>
              <a:t>UN75</a:t>
            </a:r>
            <a:r>
              <a:rPr lang="hr-HR" sz="2000" dirty="0" smtClean="0">
                <a:solidFill>
                  <a:schemeClr val="bg1"/>
                </a:solidFill>
              </a:rPr>
              <a:t>, NASA,  WWF, TAG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895600"/>
            <a:ext cx="269176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hr-HR" altLang="ko-KR" sz="3600" dirty="0" smtClean="0">
                <a:latin typeface="+mn-lt"/>
                <a:ea typeface="굴림" charset="-127"/>
              </a:rPr>
              <a:t>Take action </a:t>
            </a:r>
            <a:endParaRPr lang="en-US" altLang="ko-KR" sz="3600" dirty="0">
              <a:latin typeface="+mn-lt"/>
              <a:ea typeface="굴림" charset="-127"/>
            </a:endParaRPr>
          </a:p>
        </p:txBody>
      </p:sp>
      <p:pic>
        <p:nvPicPr>
          <p:cNvPr id="4" name="Picture 3" descr="t89ixmkrdsoxqikn0y1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0"/>
            <a:ext cx="4724400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05740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+mn-lt"/>
              </a:rPr>
              <a:t>Za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bolji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svet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budemo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bolji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ljudi</a:t>
            </a:r>
            <a:r>
              <a:rPr lang="en-US" sz="2000" dirty="0" smtClean="0">
                <a:latin typeface="+mn-lt"/>
              </a:rPr>
              <a:t>…</a:t>
            </a:r>
            <a:endParaRPr lang="en-US" sz="2000" dirty="0">
              <a:latin typeface="+mn-lt"/>
            </a:endParaRPr>
          </a:p>
        </p:txBody>
      </p:sp>
      <p:pic>
        <p:nvPicPr>
          <p:cNvPr id="6" name="Picture 5" descr="k9a3ggiobpq3f2efnti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828800"/>
            <a:ext cx="3748995" cy="3810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en-US" sz="4000" dirty="0" err="1" smtClean="0"/>
              <a:t>Globalni</a:t>
            </a:r>
            <a:r>
              <a:rPr lang="en-US" sz="4000" dirty="0" smtClean="0"/>
              <a:t> </a:t>
            </a:r>
            <a:r>
              <a:rPr lang="en-US" sz="4000" dirty="0" err="1" smtClean="0"/>
              <a:t>svetski</a:t>
            </a:r>
            <a:r>
              <a:rPr lang="en-US" sz="4000" dirty="0" smtClean="0"/>
              <a:t> </a:t>
            </a:r>
            <a:r>
              <a:rPr lang="en-US" sz="4000" dirty="0" err="1" smtClean="0"/>
              <a:t>projekat</a:t>
            </a:r>
            <a:endParaRPr lang="en-US" sz="4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z="2000" dirty="0" smtClean="0">
                <a:ea typeface="굴림" charset="-127"/>
              </a:rPr>
              <a:t>100 000 u</a:t>
            </a:r>
            <a:r>
              <a:rPr lang="hr-HR" altLang="ko-KR" sz="2000" dirty="0" smtClean="0">
                <a:ea typeface="굴림" charset="-127"/>
              </a:rPr>
              <a:t>č</a:t>
            </a:r>
            <a:r>
              <a:rPr lang="en-US" altLang="ko-KR" sz="2000" dirty="0" err="1" smtClean="0">
                <a:ea typeface="굴림" charset="-127"/>
              </a:rPr>
              <a:t>enika</a:t>
            </a:r>
            <a:r>
              <a:rPr lang="en-US" altLang="ko-KR" sz="2000" dirty="0" smtClean="0">
                <a:ea typeface="굴림" charset="-127"/>
              </a:rPr>
              <a:t>, 2000 u</a:t>
            </a:r>
            <a:r>
              <a:rPr lang="hr-HR" altLang="ko-KR" sz="2000" dirty="0" smtClean="0">
                <a:ea typeface="굴림" charset="-127"/>
              </a:rPr>
              <a:t>č</a:t>
            </a:r>
            <a:r>
              <a:rPr lang="en-US" altLang="ko-KR" sz="2000" dirty="0" err="1" smtClean="0">
                <a:ea typeface="굴림" charset="-127"/>
              </a:rPr>
              <a:t>ionica</a:t>
            </a:r>
            <a:r>
              <a:rPr lang="en-US" altLang="ko-KR" sz="2000" dirty="0" smtClean="0">
                <a:ea typeface="굴림" charset="-127"/>
              </a:rPr>
              <a:t>, 75 </a:t>
            </a:r>
            <a:r>
              <a:rPr lang="en-US" altLang="ko-KR" sz="2000" dirty="0" err="1" smtClean="0">
                <a:ea typeface="굴림" charset="-127"/>
              </a:rPr>
              <a:t>zemalja</a:t>
            </a:r>
            <a:endParaRPr lang="en-US" altLang="ko-KR" sz="2000" dirty="0"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hr-HR" altLang="ko-KR" sz="2000" dirty="0" err="1" smtClean="0">
                <a:ea typeface="굴림" charset="-127"/>
              </a:rPr>
              <a:t>p</a:t>
            </a:r>
            <a:r>
              <a:rPr lang="en-US" altLang="ko-KR" sz="2000" dirty="0" err="1" smtClean="0">
                <a:ea typeface="굴림" charset="-127"/>
              </a:rPr>
              <a:t>rojekat</a:t>
            </a:r>
            <a:r>
              <a:rPr lang="en-US" altLang="ko-KR" sz="2000" dirty="0" smtClean="0">
                <a:ea typeface="굴림" charset="-127"/>
              </a:rPr>
              <a:t> je </a:t>
            </a:r>
            <a:r>
              <a:rPr lang="en-US" altLang="ko-KR" sz="2000" dirty="0" err="1" smtClean="0">
                <a:ea typeface="굴림" charset="-127"/>
              </a:rPr>
              <a:t>trajao</a:t>
            </a:r>
            <a:r>
              <a:rPr lang="en-US" altLang="ko-KR" sz="2000" dirty="0" smtClean="0">
                <a:ea typeface="굴림" charset="-127"/>
              </a:rPr>
              <a:t> 9 </a:t>
            </a:r>
            <a:r>
              <a:rPr lang="en-US" altLang="ko-KR" sz="2000" dirty="0" err="1" smtClean="0">
                <a:ea typeface="굴림" charset="-127"/>
              </a:rPr>
              <a:t>nedelja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ea typeface="굴림" charset="-127"/>
              </a:rPr>
              <a:t>uklj</a:t>
            </a:r>
            <a:r>
              <a:rPr lang="hr-HR" altLang="ko-KR" sz="2000" dirty="0" smtClean="0">
                <a:ea typeface="굴림" charset="-127"/>
              </a:rPr>
              <a:t>učujući učenike osnovnih i srednjih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hr-HR" altLang="ko-KR" sz="2000" dirty="0" smtClean="0">
                <a:ea typeface="굴림" charset="-127"/>
              </a:rPr>
              <a:t>škola</a:t>
            </a:r>
            <a:endParaRPr lang="en-US" altLang="ko-KR" sz="2000" dirty="0"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hr-HR" sz="2000" dirty="0" smtClean="0"/>
              <a:t>organizovani su </a:t>
            </a:r>
            <a:r>
              <a:rPr lang="hr-HR" sz="2000" dirty="0" smtClean="0"/>
              <a:t>ekspertski </a:t>
            </a:r>
            <a:r>
              <a:rPr lang="hr-HR" sz="2000" dirty="0" smtClean="0"/>
              <a:t>webinari od strane UN75, WWF i NASE</a:t>
            </a:r>
          </a:p>
          <a:p>
            <a:pPr>
              <a:lnSpc>
                <a:spcPct val="80000"/>
              </a:lnSpc>
            </a:pPr>
            <a:r>
              <a:rPr lang="hr-HR" sz="2000" dirty="0" smtClean="0"/>
              <a:t>povezivanje škola se odvijalo na globalnom nivou</a:t>
            </a:r>
          </a:p>
          <a:p>
            <a:pPr>
              <a:lnSpc>
                <a:spcPct val="80000"/>
              </a:lnSpc>
            </a:pPr>
            <a:r>
              <a:rPr lang="hr-HR" sz="2000" dirty="0" smtClean="0"/>
              <a:t>organizovan LIVE virtualni događaj – Take Action Day </a:t>
            </a:r>
            <a:r>
              <a:rPr lang="hr-HR" sz="2000" dirty="0" smtClean="0"/>
              <a:t>1.maja</a:t>
            </a:r>
            <a:r>
              <a:rPr lang="en-US" sz="2000" dirty="0" smtClean="0"/>
              <a:t>, </a:t>
            </a:r>
            <a:r>
              <a:rPr lang="en-US" sz="2000" dirty="0" err="1" smtClean="0"/>
              <a:t>nastavnici</a:t>
            </a:r>
            <a:r>
              <a:rPr lang="en-US" sz="2000" dirty="0" smtClean="0"/>
              <a:t> </a:t>
            </a:r>
            <a:r>
              <a:rPr lang="hr-HR" sz="2000" dirty="0" smtClean="0"/>
              <a:t>i</a:t>
            </a:r>
            <a:r>
              <a:rPr lang="en-US" sz="2000" dirty="0" smtClean="0"/>
              <a:t> u</a:t>
            </a:r>
            <a:r>
              <a:rPr lang="hr-HR" sz="2000" dirty="0" smtClean="0"/>
              <a:t>čenici širom sveta su predstavljali svoje radove</a:t>
            </a:r>
            <a:endParaRPr lang="hr-HR" sz="2000" dirty="0" smtClean="0"/>
          </a:p>
          <a:p>
            <a:pPr>
              <a:lnSpc>
                <a:spcPct val="80000"/>
              </a:lnSpc>
            </a:pPr>
            <a:r>
              <a:rPr lang="hr-HR" sz="2000" dirty="0" smtClean="0"/>
              <a:t>dobijena zvanična </a:t>
            </a:r>
            <a:r>
              <a:rPr lang="hr-HR" sz="2000" dirty="0" smtClean="0"/>
              <a:t>poruka </a:t>
            </a:r>
            <a:r>
              <a:rPr lang="hr-HR" sz="2000" dirty="0" smtClean="0"/>
              <a:t>za UN75 od UN generalnog </a:t>
            </a:r>
            <a:r>
              <a:rPr lang="hr-HR" sz="2000" dirty="0" smtClean="0"/>
              <a:t>sekretara</a:t>
            </a:r>
            <a:r>
              <a:rPr lang="en-US" sz="2000" dirty="0" smtClean="0"/>
              <a:t>  </a:t>
            </a:r>
            <a:r>
              <a:rPr lang="en-US" sz="2000" dirty="0" err="1" smtClean="0"/>
              <a:t>Fabrizio</a:t>
            </a:r>
            <a:r>
              <a:rPr lang="en-US" sz="2000" dirty="0" smtClean="0"/>
              <a:t> </a:t>
            </a:r>
            <a:r>
              <a:rPr lang="en-US" sz="2000" dirty="0" err="1" smtClean="0"/>
              <a:t>Hochschild</a:t>
            </a:r>
            <a:endParaRPr lang="hr-HR" sz="2000" dirty="0" smtClean="0"/>
          </a:p>
          <a:p>
            <a:pPr>
              <a:lnSpc>
                <a:spcPct val="80000"/>
              </a:lnSpc>
            </a:pPr>
            <a:r>
              <a:rPr lang="hr-HR" sz="2000" dirty="0" smtClean="0"/>
              <a:t>naša skola je učestvovala sa </a:t>
            </a:r>
            <a:r>
              <a:rPr lang="en-US" sz="2000" dirty="0" smtClean="0"/>
              <a:t> </a:t>
            </a:r>
            <a:r>
              <a:rPr lang="en-US" sz="2000" dirty="0" err="1" smtClean="0"/>
              <a:t>oko</a:t>
            </a:r>
            <a:r>
              <a:rPr lang="en-US" sz="2000" dirty="0" smtClean="0"/>
              <a:t> 6</a:t>
            </a:r>
            <a:r>
              <a:rPr lang="hr-HR" sz="2000" dirty="0" smtClean="0"/>
              <a:t>0 učenika, prvih, drugih i četvrtog razreda</a:t>
            </a:r>
          </a:p>
          <a:p>
            <a:pPr>
              <a:lnSpc>
                <a:spcPct val="80000"/>
              </a:lnSpc>
            </a:pPr>
            <a:r>
              <a:rPr lang="hr-HR" sz="2000" dirty="0" smtClean="0"/>
              <a:t>svi radovi u prezentaciji  su orginalna dela naših </a:t>
            </a:r>
            <a:r>
              <a:rPr lang="hr-HR" sz="2000" dirty="0" smtClean="0"/>
              <a:t>učenika</a:t>
            </a:r>
          </a:p>
          <a:p>
            <a:pPr>
              <a:lnSpc>
                <a:spcPct val="80000"/>
              </a:lnSpc>
            </a:pPr>
            <a:r>
              <a:rPr lang="hr-HR" sz="2000" dirty="0" smtClean="0"/>
              <a:t>predstavljeno na T4  - najvećoj svetskoj konferenciji nastavnika</a:t>
            </a:r>
            <a:r>
              <a:rPr lang="hr-HR" sz="2000" dirty="0" smtClean="0"/>
              <a:t>.</a:t>
            </a:r>
            <a:endParaRPr lang="hr-HR" sz="2000" dirty="0" smtClean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16667" r="1562" b="8667"/>
          <a:stretch>
            <a:fillRect/>
          </a:stretch>
        </p:blipFill>
        <p:spPr bwMode="auto">
          <a:xfrm>
            <a:off x="0" y="2438400"/>
            <a:ext cx="90868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9600" y="17526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Škole iz celog sveta uključujuću našu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447800"/>
            <a:ext cx="7086600" cy="792163"/>
          </a:xfrm>
        </p:spPr>
        <p:txBody>
          <a:bodyPr/>
          <a:lstStyle/>
          <a:p>
            <a:r>
              <a:rPr lang="hr-HR" dirty="0" smtClean="0"/>
              <a:t>Faze projekta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286000"/>
            <a:ext cx="6705600" cy="29765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r-HR" altLang="ko-KR" sz="1600" b="1" dirty="0" smtClean="0">
                <a:latin typeface="Verdana" pitchFamily="34" charset="0"/>
                <a:ea typeface="굴림" charset="-127"/>
              </a:rPr>
              <a:t>Self</a:t>
            </a:r>
            <a:r>
              <a:rPr lang="hr-HR" altLang="ko-KR" sz="1600" dirty="0" smtClean="0">
                <a:latin typeface="Verdana" pitchFamily="34" charset="0"/>
                <a:ea typeface="굴림" charset="-127"/>
              </a:rPr>
              <a:t> –Ja – </a:t>
            </a:r>
            <a:r>
              <a:rPr lang="hr-HR" altLang="ko-KR" sz="1600" i="1" dirty="0" smtClean="0">
                <a:latin typeface="Verdana" pitchFamily="34" charset="0"/>
                <a:ea typeface="굴림" charset="-127"/>
              </a:rPr>
              <a:t>Kakav svet želimo da stvorimo?</a:t>
            </a:r>
          </a:p>
          <a:p>
            <a:pPr>
              <a:lnSpc>
                <a:spcPct val="80000"/>
              </a:lnSpc>
            </a:pPr>
            <a:r>
              <a:rPr lang="hr-HR" altLang="ko-KR" sz="1600" b="1" dirty="0" smtClean="0">
                <a:latin typeface="Verdana" pitchFamily="34" charset="0"/>
                <a:ea typeface="굴림" charset="-127"/>
              </a:rPr>
              <a:t>Local</a:t>
            </a:r>
            <a:r>
              <a:rPr lang="hr-HR" altLang="ko-KR" sz="1600" dirty="0" smtClean="0">
                <a:latin typeface="Verdana" pitchFamily="34" charset="0"/>
                <a:ea typeface="굴림" charset="-127"/>
              </a:rPr>
              <a:t> – Lokalna zajednica – </a:t>
            </a:r>
            <a:r>
              <a:rPr lang="hr-HR" altLang="ko-KR" sz="1600" i="1" dirty="0" smtClean="0">
                <a:latin typeface="Verdana" pitchFamily="34" charset="0"/>
                <a:ea typeface="굴림" charset="-127"/>
              </a:rPr>
              <a:t>Jesu svi ljudi tretirani isto?</a:t>
            </a:r>
          </a:p>
          <a:p>
            <a:pPr>
              <a:lnSpc>
                <a:spcPct val="80000"/>
              </a:lnSpc>
            </a:pPr>
            <a:r>
              <a:rPr lang="hr-HR" altLang="ko-KR" sz="1600" b="1" dirty="0" smtClean="0">
                <a:latin typeface="Verdana" pitchFamily="34" charset="0"/>
                <a:ea typeface="굴림" charset="-127"/>
              </a:rPr>
              <a:t>Earth</a:t>
            </a:r>
            <a:r>
              <a:rPr lang="hr-HR" altLang="ko-KR" sz="1600" dirty="0" smtClean="0">
                <a:latin typeface="Verdana" pitchFamily="34" charset="0"/>
                <a:ea typeface="굴림" charset="-127"/>
              </a:rPr>
              <a:t> – Planeta Zemlja – </a:t>
            </a:r>
            <a:r>
              <a:rPr lang="hr-HR" altLang="ko-KR" sz="1600" i="1" dirty="0" smtClean="0">
                <a:latin typeface="Verdana" pitchFamily="34" charset="0"/>
                <a:ea typeface="굴림" charset="-127"/>
              </a:rPr>
              <a:t>Na koji način bi države mogle sarađivati da bi se napredovalo?</a:t>
            </a:r>
          </a:p>
          <a:p>
            <a:pPr>
              <a:lnSpc>
                <a:spcPct val="80000"/>
              </a:lnSpc>
            </a:pPr>
            <a:r>
              <a:rPr lang="hr-HR" altLang="ko-KR" sz="1600" b="1" dirty="0" smtClean="0">
                <a:latin typeface="Verdana" pitchFamily="34" charset="0"/>
                <a:ea typeface="굴림" charset="-127"/>
              </a:rPr>
              <a:t>Universe</a:t>
            </a:r>
            <a:r>
              <a:rPr lang="hr-HR" altLang="ko-KR" sz="1600" dirty="0" smtClean="0">
                <a:latin typeface="Verdana" pitchFamily="34" charset="0"/>
                <a:ea typeface="굴림" charset="-127"/>
              </a:rPr>
              <a:t> – </a:t>
            </a:r>
            <a:r>
              <a:rPr lang="hr-HR" altLang="ko-KR" sz="1600" i="1" dirty="0" smtClean="0">
                <a:latin typeface="Verdana" pitchFamily="34" charset="0"/>
                <a:ea typeface="굴림" charset="-127"/>
              </a:rPr>
              <a:t>Svemir</a:t>
            </a:r>
            <a:r>
              <a:rPr lang="hr-HR" altLang="ko-KR" sz="1600" dirty="0" smtClean="0">
                <a:latin typeface="Verdana" pitchFamily="34" charset="0"/>
                <a:ea typeface="굴림" charset="-127"/>
              </a:rPr>
              <a:t> – </a:t>
            </a:r>
            <a:r>
              <a:rPr lang="hr-HR" altLang="ko-KR" sz="1600" i="1" dirty="0" smtClean="0">
                <a:latin typeface="Verdana" pitchFamily="34" charset="0"/>
                <a:ea typeface="굴림" charset="-127"/>
              </a:rPr>
              <a:t>Kako tehnologija i nauka utiču svakodnevnom životu?</a:t>
            </a:r>
          </a:p>
          <a:p>
            <a:pPr>
              <a:lnSpc>
                <a:spcPct val="80000"/>
              </a:lnSpc>
            </a:pPr>
            <a:r>
              <a:rPr lang="hr-HR" altLang="ko-KR" sz="1600" b="1" dirty="0" smtClean="0">
                <a:latin typeface="Verdana" pitchFamily="34" charset="0"/>
                <a:ea typeface="굴림" charset="-127"/>
              </a:rPr>
              <a:t>Collective action </a:t>
            </a:r>
            <a:r>
              <a:rPr lang="hr-HR" altLang="ko-KR" sz="1600" dirty="0" smtClean="0">
                <a:latin typeface="Verdana" pitchFamily="34" charset="0"/>
                <a:ea typeface="굴림" charset="-127"/>
              </a:rPr>
              <a:t>– Kolektivna akcija – </a:t>
            </a:r>
            <a:r>
              <a:rPr lang="hr-HR" altLang="ko-KR" sz="1600" i="1" dirty="0" smtClean="0">
                <a:latin typeface="Verdana" pitchFamily="34" charset="0"/>
                <a:ea typeface="굴림" charset="-127"/>
              </a:rPr>
              <a:t>Koja je moć zajedničke akcije?</a:t>
            </a:r>
          </a:p>
          <a:p>
            <a:pPr>
              <a:lnSpc>
                <a:spcPct val="80000"/>
              </a:lnSpc>
            </a:pPr>
            <a:endParaRPr lang="hr-HR" altLang="ko-KR" sz="1600" i="1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1600" i="1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16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16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1600" dirty="0">
              <a:latin typeface="Verdana" pitchFamily="34" charset="0"/>
              <a:ea typeface="굴림" charset="-127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t="24000" r="2595" b="25333"/>
          <a:stretch>
            <a:fillRect/>
          </a:stretch>
        </p:blipFill>
        <p:spPr bwMode="auto">
          <a:xfrm>
            <a:off x="685800" y="4114800"/>
            <a:ext cx="8077200" cy="246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hr-HR" sz="4000" dirty="0" smtClean="0"/>
              <a:t>JA</a:t>
            </a:r>
            <a:endParaRPr lang="en-US" sz="4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r-HR" altLang="ko-KR" sz="2000" dirty="0" smtClean="0">
                <a:latin typeface="Verdana" pitchFamily="34" charset="0"/>
                <a:ea typeface="굴림" charset="-127"/>
              </a:rPr>
              <a:t>Ja </a:t>
            </a:r>
            <a:endParaRPr lang="en-US" altLang="ko-KR" sz="20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20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20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pic>
        <p:nvPicPr>
          <p:cNvPr id="5" name="Picture 4" descr="y2zalvmzn0wtpegesge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381000"/>
            <a:ext cx="5029200" cy="6019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6934200" cy="715963"/>
          </a:xfrm>
        </p:spPr>
        <p:txBody>
          <a:bodyPr/>
          <a:lstStyle/>
          <a:p>
            <a:r>
              <a:rPr lang="hr-HR" sz="4000" dirty="0" smtClean="0"/>
              <a:t>Svet oko nas</a:t>
            </a:r>
            <a:endParaRPr lang="en-US" sz="4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0"/>
            <a:ext cx="19812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r-HR" altLang="ko-KR" sz="2000" dirty="0" smtClean="0">
                <a:latin typeface="Verdana" pitchFamily="34" charset="0"/>
                <a:ea typeface="굴림" charset="-127"/>
              </a:rPr>
              <a:t>Jednakost bez obzira na rasu , boju kože, religiju...</a:t>
            </a:r>
            <a:endParaRPr lang="en-US" altLang="ko-KR" sz="20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20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20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pic>
        <p:nvPicPr>
          <p:cNvPr id="4" name="Picture 3" descr="dndoasnrtcdfkc0kbge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362200"/>
            <a:ext cx="1752599" cy="1826598"/>
          </a:xfrm>
          <a:prstGeom prst="rect">
            <a:avLst/>
          </a:prstGeom>
        </p:spPr>
      </p:pic>
      <p:pic>
        <p:nvPicPr>
          <p:cNvPr id="5" name="Picture 4" descr="dwocezpll9mklrekycy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4572000"/>
            <a:ext cx="2743438" cy="1929551"/>
          </a:xfrm>
          <a:prstGeom prst="rect">
            <a:avLst/>
          </a:prstGeom>
        </p:spPr>
      </p:pic>
      <p:pic>
        <p:nvPicPr>
          <p:cNvPr id="6" name="Picture 5" descr="fltqp6rtxccvduo30vf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2827" y="1371600"/>
            <a:ext cx="4242062" cy="5486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6934200" cy="715963"/>
          </a:xfrm>
        </p:spPr>
        <p:txBody>
          <a:bodyPr/>
          <a:lstStyle/>
          <a:p>
            <a:r>
              <a:rPr lang="en-US" sz="4000" dirty="0" smtClean="0"/>
              <a:t>P</a:t>
            </a:r>
            <a:r>
              <a:rPr lang="hr-HR" sz="4000" dirty="0" smtClean="0"/>
              <a:t>laneta Zemlja</a:t>
            </a:r>
            <a:endParaRPr lang="en-US" sz="4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981200"/>
            <a:ext cx="1981200" cy="3429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r-HR" altLang="ko-KR" sz="2000" dirty="0" smtClean="0">
                <a:latin typeface="Verdana" pitchFamily="34" charset="0"/>
                <a:ea typeface="굴림" charset="-127"/>
              </a:rPr>
              <a:t>čuvajmo planetu </a:t>
            </a:r>
            <a:r>
              <a:rPr lang="hr-HR" altLang="ko-KR" sz="2000" dirty="0" smtClean="0">
                <a:latin typeface="Verdana" pitchFamily="34" charset="0"/>
                <a:ea typeface="굴림" charset="-127"/>
              </a:rPr>
              <a:t>Zemlju</a:t>
            </a:r>
          </a:p>
          <a:p>
            <a:pPr>
              <a:lnSpc>
                <a:spcPct val="80000"/>
              </a:lnSpc>
            </a:pPr>
            <a:endParaRPr lang="hr-HR" altLang="ko-KR" sz="2000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hr-HR" altLang="ko-KR" sz="2000" dirty="0" smtClean="0">
                <a:latin typeface="Verdana" pitchFamily="34" charset="0"/>
                <a:ea typeface="굴림" charset="-127"/>
              </a:rPr>
              <a:t>p</a:t>
            </a:r>
            <a:r>
              <a:rPr lang="hr-HR" altLang="ko-KR" sz="2000" dirty="0" smtClean="0">
                <a:latin typeface="Verdana" pitchFamily="34" charset="0"/>
                <a:ea typeface="굴림" charset="-127"/>
              </a:rPr>
              <a:t>roslavljen Dan planete Zemlje</a:t>
            </a:r>
            <a:endParaRPr lang="en-US" altLang="ko-KR" sz="20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20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pic>
        <p:nvPicPr>
          <p:cNvPr id="4" name="Picture 3" descr="micaf6cwftve29rmzfp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3011" y="1066800"/>
            <a:ext cx="5470989" cy="54102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0"/>
            <a:ext cx="6934200" cy="715963"/>
          </a:xfrm>
        </p:spPr>
        <p:txBody>
          <a:bodyPr/>
          <a:lstStyle/>
          <a:p>
            <a:r>
              <a:rPr lang="hr-HR" sz="4000" dirty="0"/>
              <a:t>S</a:t>
            </a:r>
            <a:r>
              <a:rPr lang="hr-HR" sz="4000" dirty="0" smtClean="0"/>
              <a:t>vemir</a:t>
            </a:r>
            <a:endParaRPr lang="en-US" sz="4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ko-KR" sz="20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20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pic>
        <p:nvPicPr>
          <p:cNvPr id="4" name="Picture 3" descr="lyigqdlr3jrm70hsxvt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362200"/>
            <a:ext cx="4790842" cy="4114800"/>
          </a:xfrm>
          <a:prstGeom prst="rect">
            <a:avLst/>
          </a:prstGeom>
        </p:spPr>
      </p:pic>
      <p:pic>
        <p:nvPicPr>
          <p:cNvPr id="6" name="Picture 5" descr="uyy2umtkxdqkp5guxl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447800"/>
            <a:ext cx="3261079" cy="510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6002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Uticaj tehnologija – istraživanje Marsa - NASA 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2895600" cy="144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r-HR" altLang="ko-KR" sz="4000" dirty="0" smtClean="0">
                <a:latin typeface="Verdana" pitchFamily="34" charset="0"/>
                <a:ea typeface="굴림" charset="-127"/>
              </a:rPr>
              <a:t>Take action – preuzmi akciju</a:t>
            </a:r>
            <a:endParaRPr lang="en-US" altLang="ko-KR" sz="4000" dirty="0">
              <a:latin typeface="Verdana" pitchFamily="34" charset="0"/>
              <a:ea typeface="굴림" charset="-127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590800"/>
            <a:ext cx="3124200" cy="3276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r-HR" altLang="ko-KR" sz="2400" dirty="0" smtClean="0">
                <a:latin typeface="Verdana" pitchFamily="34" charset="0"/>
                <a:ea typeface="굴림" charset="-127"/>
              </a:rPr>
              <a:t>Učenica Milica Simić I5 za ovaj crtež je pohvaljena direktno do strane NASE sa mogućnošću slanja crteža na Mars</a:t>
            </a:r>
            <a:endParaRPr lang="en-US" altLang="ko-KR" sz="24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36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36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sz="3600" dirty="0"/>
          </a:p>
        </p:txBody>
      </p:sp>
      <p:pic>
        <p:nvPicPr>
          <p:cNvPr id="5" name="Picture 4" descr="z1aqswyyg63ioyrhnxm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533400"/>
            <a:ext cx="3379754" cy="599868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0">
      <a:dk1>
        <a:srgbClr val="4D4D4D"/>
      </a:dk1>
      <a:lt1>
        <a:srgbClr val="FFFFFF"/>
      </a:lt1>
      <a:dk2>
        <a:srgbClr val="4D4D4D"/>
      </a:dk2>
      <a:lt2>
        <a:srgbClr val="1C2F3F"/>
      </a:lt2>
      <a:accent1>
        <a:srgbClr val="3A4750"/>
      </a:accent1>
      <a:accent2>
        <a:srgbClr val="40515B"/>
      </a:accent2>
      <a:accent3>
        <a:srgbClr val="FFFFFF"/>
      </a:accent3>
      <a:accent4>
        <a:srgbClr val="404040"/>
      </a:accent4>
      <a:accent5>
        <a:srgbClr val="AEB1B3"/>
      </a:accent5>
      <a:accent6>
        <a:srgbClr val="394952"/>
      </a:accent6>
      <a:hlink>
        <a:srgbClr val="296BAF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371710"/>
        </a:lt2>
        <a:accent1>
          <a:srgbClr val="542216"/>
        </a:accent1>
        <a:accent2>
          <a:srgbClr val="21110E"/>
        </a:accent2>
        <a:accent3>
          <a:srgbClr val="FFFFFF"/>
        </a:accent3>
        <a:accent4>
          <a:srgbClr val="404040"/>
        </a:accent4>
        <a:accent5>
          <a:srgbClr val="B3ABAB"/>
        </a:accent5>
        <a:accent6>
          <a:srgbClr val="1D0E0C"/>
        </a:accent6>
        <a:hlink>
          <a:srgbClr val="84391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1C2F3F"/>
        </a:lt2>
        <a:accent1>
          <a:srgbClr val="3A4750"/>
        </a:accent1>
        <a:accent2>
          <a:srgbClr val="40515B"/>
        </a:accent2>
        <a:accent3>
          <a:srgbClr val="FFFFFF"/>
        </a:accent3>
        <a:accent4>
          <a:srgbClr val="404040"/>
        </a:accent4>
        <a:accent5>
          <a:srgbClr val="AEB1B3"/>
        </a:accent5>
        <a:accent6>
          <a:srgbClr val="394952"/>
        </a:accent6>
        <a:hlink>
          <a:srgbClr val="4958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1C2F3F"/>
        </a:lt2>
        <a:accent1>
          <a:srgbClr val="3A4750"/>
        </a:accent1>
        <a:accent2>
          <a:srgbClr val="40515B"/>
        </a:accent2>
        <a:accent3>
          <a:srgbClr val="FFFFFF"/>
        </a:accent3>
        <a:accent4>
          <a:srgbClr val="404040"/>
        </a:accent4>
        <a:accent5>
          <a:srgbClr val="AEB1B3"/>
        </a:accent5>
        <a:accent6>
          <a:srgbClr val="394952"/>
        </a:accent6>
        <a:hlink>
          <a:srgbClr val="296BA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1C2F3F"/>
        </a:lt2>
        <a:accent1>
          <a:srgbClr val="3A4750"/>
        </a:accent1>
        <a:accent2>
          <a:srgbClr val="40515B"/>
        </a:accent2>
        <a:accent3>
          <a:srgbClr val="FFFFFF"/>
        </a:accent3>
        <a:accent4>
          <a:srgbClr val="404040"/>
        </a:accent4>
        <a:accent5>
          <a:srgbClr val="AEB1B3"/>
        </a:accent5>
        <a:accent6>
          <a:srgbClr val="394952"/>
        </a:accent6>
        <a:hlink>
          <a:srgbClr val="D8484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1C2F3F"/>
        </a:lt2>
        <a:accent1>
          <a:srgbClr val="3A4750"/>
        </a:accent1>
        <a:accent2>
          <a:srgbClr val="296BAF"/>
        </a:accent2>
        <a:accent3>
          <a:srgbClr val="FFFFFF"/>
        </a:accent3>
        <a:accent4>
          <a:srgbClr val="404040"/>
        </a:accent4>
        <a:accent5>
          <a:srgbClr val="AEB1B3"/>
        </a:accent5>
        <a:accent6>
          <a:srgbClr val="24609E"/>
        </a:accent6>
        <a:hlink>
          <a:srgbClr val="D8484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1C2F3F"/>
        </a:lt2>
        <a:accent1>
          <a:srgbClr val="3A4750"/>
        </a:accent1>
        <a:accent2>
          <a:srgbClr val="296BAF"/>
        </a:accent2>
        <a:accent3>
          <a:srgbClr val="FFFFFF"/>
        </a:accent3>
        <a:accent4>
          <a:srgbClr val="404040"/>
        </a:accent4>
        <a:accent5>
          <a:srgbClr val="AEB1B3"/>
        </a:accent5>
        <a:accent6>
          <a:srgbClr val="24609E"/>
        </a:accent6>
        <a:hlink>
          <a:srgbClr val="A3383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1C2F3F"/>
        </a:lt2>
        <a:accent1>
          <a:srgbClr val="3A4750"/>
        </a:accent1>
        <a:accent2>
          <a:srgbClr val="40515B"/>
        </a:accent2>
        <a:accent3>
          <a:srgbClr val="FFFFFF"/>
        </a:accent3>
        <a:accent4>
          <a:srgbClr val="404040"/>
        </a:accent4>
        <a:accent5>
          <a:srgbClr val="AEB1B3"/>
        </a:accent5>
        <a:accent6>
          <a:srgbClr val="394952"/>
        </a:accent6>
        <a:hlink>
          <a:srgbClr val="A3383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123</TotalTime>
  <Words>278</Words>
  <Application>Microsoft Office PowerPoint</Application>
  <PresentationFormat>On-screen Show (4:3)</PresentationFormat>
  <Paragraphs>51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powerpoint-template</vt:lpstr>
      <vt:lpstr>Take Action project </vt:lpstr>
      <vt:lpstr>Globalni svetski projekat</vt:lpstr>
      <vt:lpstr>Slide 3</vt:lpstr>
      <vt:lpstr>Faze projekta</vt:lpstr>
      <vt:lpstr>JA</vt:lpstr>
      <vt:lpstr>Svet oko nas</vt:lpstr>
      <vt:lpstr>Planeta Zemlja</vt:lpstr>
      <vt:lpstr>Svemir</vt:lpstr>
      <vt:lpstr>Take action – preuzmi akciju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Take Action project </dc:title>
  <dc:creator>Branka</dc:creator>
  <cp:lastModifiedBy>Branka</cp:lastModifiedBy>
  <cp:revision>41</cp:revision>
  <dcterms:created xsi:type="dcterms:W3CDTF">2020-05-29T15:56:32Z</dcterms:created>
  <dcterms:modified xsi:type="dcterms:W3CDTF">2020-05-30T20:26:04Z</dcterms:modified>
</cp:coreProperties>
</file>